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8"/>
  </p:notesMasterIdLst>
  <p:sldIdLst>
    <p:sldId id="276" r:id="rId2"/>
    <p:sldId id="256" r:id="rId3"/>
    <p:sldId id="257" r:id="rId4"/>
    <p:sldId id="258" r:id="rId5"/>
    <p:sldId id="259" r:id="rId6"/>
    <p:sldId id="260" r:id="rId7"/>
    <p:sldId id="264" r:id="rId8"/>
    <p:sldId id="265" r:id="rId9"/>
    <p:sldId id="263" r:id="rId10"/>
    <p:sldId id="262" r:id="rId11"/>
    <p:sldId id="269" r:id="rId12"/>
    <p:sldId id="277" r:id="rId13"/>
    <p:sldId id="272" r:id="rId14"/>
    <p:sldId id="271" r:id="rId15"/>
    <p:sldId id="278" r:id="rId16"/>
    <p:sldId id="273"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4" autoAdjust="0"/>
    <p:restoredTop sz="94660"/>
  </p:normalViewPr>
  <p:slideViewPr>
    <p:cSldViewPr snapToGrid="0">
      <p:cViewPr varScale="1">
        <p:scale>
          <a:sx n="122" d="100"/>
          <a:sy n="122" d="100"/>
        </p:scale>
        <p:origin x="96"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C98AEE89-D83A-4BCF-B955-BA4D55D12E53}" type="datetimeFigureOut">
              <a:rPr lang="en-US" smtClean="0"/>
              <a:t>4/10/2024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5D28C845-9443-4916-80FA-14A4F447E169}" type="slidenum">
              <a:rPr lang="en-US" smtClean="0"/>
              <a:t>‹#›</a:t>
            </a:fld>
            <a:endParaRPr lang="en-US"/>
          </a:p>
        </p:txBody>
      </p:sp>
    </p:spTree>
    <p:extLst>
      <p:ext uri="{BB962C8B-B14F-4D97-AF65-F5344CB8AC3E}">
        <p14:creationId xmlns:p14="http://schemas.microsoft.com/office/powerpoint/2010/main" val="971908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B2198-E349-478F-9B4C-999B38A141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5BB1611-F594-46F0-BE33-AE8B3B8646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3532E2-7198-4323-B243-C91C63CD2FB7}"/>
              </a:ext>
            </a:extLst>
          </p:cNvPr>
          <p:cNvSpPr>
            <a:spLocks noGrp="1"/>
          </p:cNvSpPr>
          <p:nvPr>
            <p:ph type="dt" sz="half" idx="10"/>
          </p:nvPr>
        </p:nvSpPr>
        <p:spPr/>
        <p:txBody>
          <a:bodyPr/>
          <a:lstStyle/>
          <a:p>
            <a:fld id="{77772A14-4CF9-49F4-A441-E8F2025B2FD7}" type="datetime1">
              <a:rPr lang="en-US" smtClean="0"/>
              <a:t>4/10/2024</a:t>
            </a:fld>
            <a:endParaRPr lang="en-US"/>
          </a:p>
        </p:txBody>
      </p:sp>
      <p:sp>
        <p:nvSpPr>
          <p:cNvPr id="5" name="Footer Placeholder 4">
            <a:extLst>
              <a:ext uri="{FF2B5EF4-FFF2-40B4-BE49-F238E27FC236}">
                <a16:creationId xmlns:a16="http://schemas.microsoft.com/office/drawing/2014/main" id="{09D74F6E-AF7C-4533-AA48-60825333F8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4012EE-1BE7-434C-9479-3551F8A22623}"/>
              </a:ext>
            </a:extLst>
          </p:cNvPr>
          <p:cNvSpPr>
            <a:spLocks noGrp="1"/>
          </p:cNvSpPr>
          <p:nvPr>
            <p:ph type="sldNum" sz="quarter" idx="12"/>
          </p:nvPr>
        </p:nvSpPr>
        <p:spPr/>
        <p:txBody>
          <a:bodyPr/>
          <a:lstStyle/>
          <a:p>
            <a:fld id="{06E4D1E0-CD2F-4B8E-8C25-362FCC7E99C3}" type="slidenum">
              <a:rPr lang="en-US" smtClean="0"/>
              <a:t>‹#›</a:t>
            </a:fld>
            <a:endParaRPr lang="en-US"/>
          </a:p>
        </p:txBody>
      </p:sp>
    </p:spTree>
    <p:extLst>
      <p:ext uri="{BB962C8B-B14F-4D97-AF65-F5344CB8AC3E}">
        <p14:creationId xmlns:p14="http://schemas.microsoft.com/office/powerpoint/2010/main" val="2667727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747F7-4665-47C7-9B21-0FC8CFEB966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94225C6-BF2D-4D4D-A420-80A9E19EE57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93C21D-AADC-4C23-AE79-EAAD446F6DAD}"/>
              </a:ext>
            </a:extLst>
          </p:cNvPr>
          <p:cNvSpPr>
            <a:spLocks noGrp="1"/>
          </p:cNvSpPr>
          <p:nvPr>
            <p:ph type="dt" sz="half" idx="10"/>
          </p:nvPr>
        </p:nvSpPr>
        <p:spPr/>
        <p:txBody>
          <a:bodyPr/>
          <a:lstStyle/>
          <a:p>
            <a:fld id="{21871D90-6215-40CD-BC57-97E46968DD74}" type="datetime1">
              <a:rPr lang="en-US" smtClean="0"/>
              <a:t>4/10/2024</a:t>
            </a:fld>
            <a:endParaRPr lang="en-US"/>
          </a:p>
        </p:txBody>
      </p:sp>
      <p:sp>
        <p:nvSpPr>
          <p:cNvPr id="5" name="Footer Placeholder 4">
            <a:extLst>
              <a:ext uri="{FF2B5EF4-FFF2-40B4-BE49-F238E27FC236}">
                <a16:creationId xmlns:a16="http://schemas.microsoft.com/office/drawing/2014/main" id="{E1C9CE73-FD3F-41E1-984E-5B2504D459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344592-5171-43F2-AC4C-295DC2F5AC39}"/>
              </a:ext>
            </a:extLst>
          </p:cNvPr>
          <p:cNvSpPr>
            <a:spLocks noGrp="1"/>
          </p:cNvSpPr>
          <p:nvPr>
            <p:ph type="sldNum" sz="quarter" idx="12"/>
          </p:nvPr>
        </p:nvSpPr>
        <p:spPr/>
        <p:txBody>
          <a:bodyPr/>
          <a:lstStyle/>
          <a:p>
            <a:fld id="{06E4D1E0-CD2F-4B8E-8C25-362FCC7E99C3}" type="slidenum">
              <a:rPr lang="en-US" smtClean="0"/>
              <a:t>‹#›</a:t>
            </a:fld>
            <a:endParaRPr lang="en-US"/>
          </a:p>
        </p:txBody>
      </p:sp>
    </p:spTree>
    <p:extLst>
      <p:ext uri="{BB962C8B-B14F-4D97-AF65-F5344CB8AC3E}">
        <p14:creationId xmlns:p14="http://schemas.microsoft.com/office/powerpoint/2010/main" val="991810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4823B1-5DAA-4E67-9D39-4DA1DFE4FF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E10F7B-9DD8-4179-A2CE-283385A41E3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5330C0-50AC-495A-9514-258369F9DCA7}"/>
              </a:ext>
            </a:extLst>
          </p:cNvPr>
          <p:cNvSpPr>
            <a:spLocks noGrp="1"/>
          </p:cNvSpPr>
          <p:nvPr>
            <p:ph type="dt" sz="half" idx="10"/>
          </p:nvPr>
        </p:nvSpPr>
        <p:spPr/>
        <p:txBody>
          <a:bodyPr/>
          <a:lstStyle/>
          <a:p>
            <a:fld id="{685A4F40-6255-47A3-8012-ED5367242D59}" type="datetime1">
              <a:rPr lang="en-US" smtClean="0"/>
              <a:t>4/10/2024</a:t>
            </a:fld>
            <a:endParaRPr lang="en-US"/>
          </a:p>
        </p:txBody>
      </p:sp>
      <p:sp>
        <p:nvSpPr>
          <p:cNvPr id="5" name="Footer Placeholder 4">
            <a:extLst>
              <a:ext uri="{FF2B5EF4-FFF2-40B4-BE49-F238E27FC236}">
                <a16:creationId xmlns:a16="http://schemas.microsoft.com/office/drawing/2014/main" id="{B65FBD29-3417-4174-A093-848B00C4FD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006CF7-E32F-4694-90D1-0CBD6F0DB395}"/>
              </a:ext>
            </a:extLst>
          </p:cNvPr>
          <p:cNvSpPr>
            <a:spLocks noGrp="1"/>
          </p:cNvSpPr>
          <p:nvPr>
            <p:ph type="sldNum" sz="quarter" idx="12"/>
          </p:nvPr>
        </p:nvSpPr>
        <p:spPr/>
        <p:txBody>
          <a:bodyPr/>
          <a:lstStyle/>
          <a:p>
            <a:fld id="{06E4D1E0-CD2F-4B8E-8C25-362FCC7E99C3}" type="slidenum">
              <a:rPr lang="en-US" smtClean="0"/>
              <a:t>‹#›</a:t>
            </a:fld>
            <a:endParaRPr lang="en-US"/>
          </a:p>
        </p:txBody>
      </p:sp>
    </p:spTree>
    <p:extLst>
      <p:ext uri="{BB962C8B-B14F-4D97-AF65-F5344CB8AC3E}">
        <p14:creationId xmlns:p14="http://schemas.microsoft.com/office/powerpoint/2010/main" val="1113392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3919E-A94A-4029-A21A-9E20D35047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2F1891-B3ED-4E87-8258-74C2DFD9DEF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625AB6-C70A-4ABA-91E1-5879342731B4}"/>
              </a:ext>
            </a:extLst>
          </p:cNvPr>
          <p:cNvSpPr>
            <a:spLocks noGrp="1"/>
          </p:cNvSpPr>
          <p:nvPr>
            <p:ph type="dt" sz="half" idx="10"/>
          </p:nvPr>
        </p:nvSpPr>
        <p:spPr/>
        <p:txBody>
          <a:bodyPr/>
          <a:lstStyle/>
          <a:p>
            <a:fld id="{177BD63A-5905-4849-AB46-F65202C392B5}" type="datetime1">
              <a:rPr lang="en-US" smtClean="0"/>
              <a:t>4/10/2024</a:t>
            </a:fld>
            <a:endParaRPr lang="en-US"/>
          </a:p>
        </p:txBody>
      </p:sp>
      <p:sp>
        <p:nvSpPr>
          <p:cNvPr id="5" name="Footer Placeholder 4">
            <a:extLst>
              <a:ext uri="{FF2B5EF4-FFF2-40B4-BE49-F238E27FC236}">
                <a16:creationId xmlns:a16="http://schemas.microsoft.com/office/drawing/2014/main" id="{DE501190-6898-45A9-A1F7-125CAF0F1B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88A3D6-54CE-4969-BD5A-C3AB85956FD2}"/>
              </a:ext>
            </a:extLst>
          </p:cNvPr>
          <p:cNvSpPr>
            <a:spLocks noGrp="1"/>
          </p:cNvSpPr>
          <p:nvPr>
            <p:ph type="sldNum" sz="quarter" idx="12"/>
          </p:nvPr>
        </p:nvSpPr>
        <p:spPr/>
        <p:txBody>
          <a:bodyPr/>
          <a:lstStyle/>
          <a:p>
            <a:fld id="{06E4D1E0-CD2F-4B8E-8C25-362FCC7E99C3}" type="slidenum">
              <a:rPr lang="en-US" smtClean="0"/>
              <a:t>‹#›</a:t>
            </a:fld>
            <a:endParaRPr lang="en-US"/>
          </a:p>
        </p:txBody>
      </p:sp>
    </p:spTree>
    <p:extLst>
      <p:ext uri="{BB962C8B-B14F-4D97-AF65-F5344CB8AC3E}">
        <p14:creationId xmlns:p14="http://schemas.microsoft.com/office/powerpoint/2010/main" val="3377914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BA962-D696-4276-B178-B61672DB046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397443D-F895-4D95-B817-D320317CE1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23B58E5-65A6-4B34-93F8-49179D630D8E}"/>
              </a:ext>
            </a:extLst>
          </p:cNvPr>
          <p:cNvSpPr>
            <a:spLocks noGrp="1"/>
          </p:cNvSpPr>
          <p:nvPr>
            <p:ph type="dt" sz="half" idx="10"/>
          </p:nvPr>
        </p:nvSpPr>
        <p:spPr/>
        <p:txBody>
          <a:bodyPr/>
          <a:lstStyle/>
          <a:p>
            <a:fld id="{120A4851-170F-4BDD-BF2E-A58AD54A3DAE}" type="datetime1">
              <a:rPr lang="en-US" smtClean="0"/>
              <a:t>4/10/2024</a:t>
            </a:fld>
            <a:endParaRPr lang="en-US"/>
          </a:p>
        </p:txBody>
      </p:sp>
      <p:sp>
        <p:nvSpPr>
          <p:cNvPr id="5" name="Footer Placeholder 4">
            <a:extLst>
              <a:ext uri="{FF2B5EF4-FFF2-40B4-BE49-F238E27FC236}">
                <a16:creationId xmlns:a16="http://schemas.microsoft.com/office/drawing/2014/main" id="{5BA4607D-539C-4A05-A91B-2983EC0C38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FCC494-575E-4BD1-B5EA-6370EF3075EB}"/>
              </a:ext>
            </a:extLst>
          </p:cNvPr>
          <p:cNvSpPr>
            <a:spLocks noGrp="1"/>
          </p:cNvSpPr>
          <p:nvPr>
            <p:ph type="sldNum" sz="quarter" idx="12"/>
          </p:nvPr>
        </p:nvSpPr>
        <p:spPr/>
        <p:txBody>
          <a:bodyPr/>
          <a:lstStyle/>
          <a:p>
            <a:fld id="{06E4D1E0-CD2F-4B8E-8C25-362FCC7E99C3}" type="slidenum">
              <a:rPr lang="en-US" smtClean="0"/>
              <a:t>‹#›</a:t>
            </a:fld>
            <a:endParaRPr lang="en-US"/>
          </a:p>
        </p:txBody>
      </p:sp>
    </p:spTree>
    <p:extLst>
      <p:ext uri="{BB962C8B-B14F-4D97-AF65-F5344CB8AC3E}">
        <p14:creationId xmlns:p14="http://schemas.microsoft.com/office/powerpoint/2010/main" val="2133145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BEC59-55A1-4F6E-BD87-178B27CF6E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2E2E83-5315-4956-AD6B-A1F0D299057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D37D49-B4DB-4E20-8CC0-40F84EA3DE2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EC31A86-6579-4C70-8BE6-E08322B9596C}"/>
              </a:ext>
            </a:extLst>
          </p:cNvPr>
          <p:cNvSpPr>
            <a:spLocks noGrp="1"/>
          </p:cNvSpPr>
          <p:nvPr>
            <p:ph type="dt" sz="half" idx="10"/>
          </p:nvPr>
        </p:nvSpPr>
        <p:spPr/>
        <p:txBody>
          <a:bodyPr/>
          <a:lstStyle/>
          <a:p>
            <a:fld id="{6D99CBC9-F869-4481-BFE6-1B270288BDCE}" type="datetime1">
              <a:rPr lang="en-US" smtClean="0"/>
              <a:t>4/10/2024</a:t>
            </a:fld>
            <a:endParaRPr lang="en-US"/>
          </a:p>
        </p:txBody>
      </p:sp>
      <p:sp>
        <p:nvSpPr>
          <p:cNvPr id="6" name="Footer Placeholder 5">
            <a:extLst>
              <a:ext uri="{FF2B5EF4-FFF2-40B4-BE49-F238E27FC236}">
                <a16:creationId xmlns:a16="http://schemas.microsoft.com/office/drawing/2014/main" id="{010FFE8E-7552-4941-9CB8-BE902D88E7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1D2BB6-08B1-46EF-A40E-D689866FF6C1}"/>
              </a:ext>
            </a:extLst>
          </p:cNvPr>
          <p:cNvSpPr>
            <a:spLocks noGrp="1"/>
          </p:cNvSpPr>
          <p:nvPr>
            <p:ph type="sldNum" sz="quarter" idx="12"/>
          </p:nvPr>
        </p:nvSpPr>
        <p:spPr/>
        <p:txBody>
          <a:bodyPr/>
          <a:lstStyle/>
          <a:p>
            <a:fld id="{06E4D1E0-CD2F-4B8E-8C25-362FCC7E99C3}" type="slidenum">
              <a:rPr lang="en-US" smtClean="0"/>
              <a:t>‹#›</a:t>
            </a:fld>
            <a:endParaRPr lang="en-US"/>
          </a:p>
        </p:txBody>
      </p:sp>
    </p:spTree>
    <p:extLst>
      <p:ext uri="{BB962C8B-B14F-4D97-AF65-F5344CB8AC3E}">
        <p14:creationId xmlns:p14="http://schemas.microsoft.com/office/powerpoint/2010/main" val="3474036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479A7-B686-4608-A32A-4543910D17E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4A7A33F-B97F-4574-9FF0-C2C0E6BE92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DEB0941-979E-4153-BE0C-74FD5FEE1D2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207078F-846E-4034-9A36-FCD1953164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84C0972-FCE9-4AB1-98D7-E0EAB1C9C12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9B06C43-126F-45EB-8857-BB6003F7963E}"/>
              </a:ext>
            </a:extLst>
          </p:cNvPr>
          <p:cNvSpPr>
            <a:spLocks noGrp="1"/>
          </p:cNvSpPr>
          <p:nvPr>
            <p:ph type="dt" sz="half" idx="10"/>
          </p:nvPr>
        </p:nvSpPr>
        <p:spPr/>
        <p:txBody>
          <a:bodyPr/>
          <a:lstStyle/>
          <a:p>
            <a:fld id="{6C615250-5AE4-4124-BD54-7820909041B1}" type="datetime1">
              <a:rPr lang="en-US" smtClean="0"/>
              <a:t>4/10/2024</a:t>
            </a:fld>
            <a:endParaRPr lang="en-US"/>
          </a:p>
        </p:txBody>
      </p:sp>
      <p:sp>
        <p:nvSpPr>
          <p:cNvPr id="8" name="Footer Placeholder 7">
            <a:extLst>
              <a:ext uri="{FF2B5EF4-FFF2-40B4-BE49-F238E27FC236}">
                <a16:creationId xmlns:a16="http://schemas.microsoft.com/office/drawing/2014/main" id="{67D2D3C4-CC88-46F5-9063-F88670BFD8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714B3D-98DF-4A2C-A538-37FB31DAC6C8}"/>
              </a:ext>
            </a:extLst>
          </p:cNvPr>
          <p:cNvSpPr>
            <a:spLocks noGrp="1"/>
          </p:cNvSpPr>
          <p:nvPr>
            <p:ph type="sldNum" sz="quarter" idx="12"/>
          </p:nvPr>
        </p:nvSpPr>
        <p:spPr/>
        <p:txBody>
          <a:bodyPr/>
          <a:lstStyle/>
          <a:p>
            <a:fld id="{06E4D1E0-CD2F-4B8E-8C25-362FCC7E99C3}" type="slidenum">
              <a:rPr lang="en-US" smtClean="0"/>
              <a:t>‹#›</a:t>
            </a:fld>
            <a:endParaRPr lang="en-US"/>
          </a:p>
        </p:txBody>
      </p:sp>
    </p:spTree>
    <p:extLst>
      <p:ext uri="{BB962C8B-B14F-4D97-AF65-F5344CB8AC3E}">
        <p14:creationId xmlns:p14="http://schemas.microsoft.com/office/powerpoint/2010/main" val="2544368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40836-26FF-4D2F-AA45-FBC5AA66A9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8066837-3D8E-4596-B87F-A6860DDB5D51}"/>
              </a:ext>
            </a:extLst>
          </p:cNvPr>
          <p:cNvSpPr>
            <a:spLocks noGrp="1"/>
          </p:cNvSpPr>
          <p:nvPr>
            <p:ph type="dt" sz="half" idx="10"/>
          </p:nvPr>
        </p:nvSpPr>
        <p:spPr/>
        <p:txBody>
          <a:bodyPr/>
          <a:lstStyle/>
          <a:p>
            <a:fld id="{E59E83E0-AB5F-4E4C-8F38-9ACED08AC20E}" type="datetime1">
              <a:rPr lang="en-US" smtClean="0"/>
              <a:t>4/10/2024</a:t>
            </a:fld>
            <a:endParaRPr lang="en-US"/>
          </a:p>
        </p:txBody>
      </p:sp>
      <p:sp>
        <p:nvSpPr>
          <p:cNvPr id="4" name="Footer Placeholder 3">
            <a:extLst>
              <a:ext uri="{FF2B5EF4-FFF2-40B4-BE49-F238E27FC236}">
                <a16:creationId xmlns:a16="http://schemas.microsoft.com/office/drawing/2014/main" id="{4E361532-D561-408D-BA40-E3BD36B600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561194-F106-4905-A79C-52D6248EB452}"/>
              </a:ext>
            </a:extLst>
          </p:cNvPr>
          <p:cNvSpPr>
            <a:spLocks noGrp="1"/>
          </p:cNvSpPr>
          <p:nvPr>
            <p:ph type="sldNum" sz="quarter" idx="12"/>
          </p:nvPr>
        </p:nvSpPr>
        <p:spPr/>
        <p:txBody>
          <a:bodyPr/>
          <a:lstStyle/>
          <a:p>
            <a:fld id="{06E4D1E0-CD2F-4B8E-8C25-362FCC7E99C3}" type="slidenum">
              <a:rPr lang="en-US" smtClean="0"/>
              <a:t>‹#›</a:t>
            </a:fld>
            <a:endParaRPr lang="en-US"/>
          </a:p>
        </p:txBody>
      </p:sp>
    </p:spTree>
    <p:extLst>
      <p:ext uri="{BB962C8B-B14F-4D97-AF65-F5344CB8AC3E}">
        <p14:creationId xmlns:p14="http://schemas.microsoft.com/office/powerpoint/2010/main" val="1040529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515C14-99B8-42FF-B742-D45E7A87BD07}"/>
              </a:ext>
            </a:extLst>
          </p:cNvPr>
          <p:cNvSpPr>
            <a:spLocks noGrp="1"/>
          </p:cNvSpPr>
          <p:nvPr>
            <p:ph type="dt" sz="half" idx="10"/>
          </p:nvPr>
        </p:nvSpPr>
        <p:spPr/>
        <p:txBody>
          <a:bodyPr/>
          <a:lstStyle/>
          <a:p>
            <a:fld id="{4AD158D0-31DE-4F92-9355-F8705F10B380}" type="datetime1">
              <a:rPr lang="en-US" smtClean="0"/>
              <a:t>4/10/2024</a:t>
            </a:fld>
            <a:endParaRPr lang="en-US"/>
          </a:p>
        </p:txBody>
      </p:sp>
      <p:sp>
        <p:nvSpPr>
          <p:cNvPr id="3" name="Footer Placeholder 2">
            <a:extLst>
              <a:ext uri="{FF2B5EF4-FFF2-40B4-BE49-F238E27FC236}">
                <a16:creationId xmlns:a16="http://schemas.microsoft.com/office/drawing/2014/main" id="{D25F3E58-7CFC-48BF-B3A0-18F7550C431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8B5F4CD-3AE5-463C-8B8E-22940CB01A1D}"/>
              </a:ext>
            </a:extLst>
          </p:cNvPr>
          <p:cNvSpPr>
            <a:spLocks noGrp="1"/>
          </p:cNvSpPr>
          <p:nvPr>
            <p:ph type="sldNum" sz="quarter" idx="12"/>
          </p:nvPr>
        </p:nvSpPr>
        <p:spPr/>
        <p:txBody>
          <a:bodyPr/>
          <a:lstStyle/>
          <a:p>
            <a:fld id="{06E4D1E0-CD2F-4B8E-8C25-362FCC7E99C3}" type="slidenum">
              <a:rPr lang="en-US" smtClean="0"/>
              <a:t>‹#›</a:t>
            </a:fld>
            <a:endParaRPr lang="en-US"/>
          </a:p>
        </p:txBody>
      </p:sp>
    </p:spTree>
    <p:extLst>
      <p:ext uri="{BB962C8B-B14F-4D97-AF65-F5344CB8AC3E}">
        <p14:creationId xmlns:p14="http://schemas.microsoft.com/office/powerpoint/2010/main" val="3199407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981FB-EE94-490C-B702-AF8287BB28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4BC7F49-60E3-46AC-8453-D9A8417810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D3F9457-A8BB-413E-B03D-ABE6020AC2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504C826-2370-4FEA-9D8B-68C4FF56570B}"/>
              </a:ext>
            </a:extLst>
          </p:cNvPr>
          <p:cNvSpPr>
            <a:spLocks noGrp="1"/>
          </p:cNvSpPr>
          <p:nvPr>
            <p:ph type="dt" sz="half" idx="10"/>
          </p:nvPr>
        </p:nvSpPr>
        <p:spPr/>
        <p:txBody>
          <a:bodyPr/>
          <a:lstStyle/>
          <a:p>
            <a:fld id="{FAA186E3-5C3B-4EF7-9A0E-9570CB6E4F1F}" type="datetime1">
              <a:rPr lang="en-US" smtClean="0"/>
              <a:t>4/10/2024</a:t>
            </a:fld>
            <a:endParaRPr lang="en-US"/>
          </a:p>
        </p:txBody>
      </p:sp>
      <p:sp>
        <p:nvSpPr>
          <p:cNvPr id="6" name="Footer Placeholder 5">
            <a:extLst>
              <a:ext uri="{FF2B5EF4-FFF2-40B4-BE49-F238E27FC236}">
                <a16:creationId xmlns:a16="http://schemas.microsoft.com/office/drawing/2014/main" id="{55F6BB6C-816B-4D51-8233-487E740157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AF14D5-23E1-4BEE-A01B-0CC1E9FEA81C}"/>
              </a:ext>
            </a:extLst>
          </p:cNvPr>
          <p:cNvSpPr>
            <a:spLocks noGrp="1"/>
          </p:cNvSpPr>
          <p:nvPr>
            <p:ph type="sldNum" sz="quarter" idx="12"/>
          </p:nvPr>
        </p:nvSpPr>
        <p:spPr/>
        <p:txBody>
          <a:bodyPr/>
          <a:lstStyle/>
          <a:p>
            <a:fld id="{06E4D1E0-CD2F-4B8E-8C25-362FCC7E99C3}" type="slidenum">
              <a:rPr lang="en-US" smtClean="0"/>
              <a:t>‹#›</a:t>
            </a:fld>
            <a:endParaRPr lang="en-US"/>
          </a:p>
        </p:txBody>
      </p:sp>
    </p:spTree>
    <p:extLst>
      <p:ext uri="{BB962C8B-B14F-4D97-AF65-F5344CB8AC3E}">
        <p14:creationId xmlns:p14="http://schemas.microsoft.com/office/powerpoint/2010/main" val="823766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71FE0-B0E1-48F2-8C85-22DF699142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59258E-D1A2-4F8C-B6B3-B0E24A23CC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6B18381-6A3A-43C5-9C9C-280E2191B5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16FE507-67A4-4476-8DB8-8F50B45ED44E}"/>
              </a:ext>
            </a:extLst>
          </p:cNvPr>
          <p:cNvSpPr>
            <a:spLocks noGrp="1"/>
          </p:cNvSpPr>
          <p:nvPr>
            <p:ph type="dt" sz="half" idx="10"/>
          </p:nvPr>
        </p:nvSpPr>
        <p:spPr/>
        <p:txBody>
          <a:bodyPr/>
          <a:lstStyle/>
          <a:p>
            <a:fld id="{0E8CF4FF-6364-4CEC-8BDC-32DF03482E2F}" type="datetime1">
              <a:rPr lang="en-US" smtClean="0"/>
              <a:t>4/10/2024</a:t>
            </a:fld>
            <a:endParaRPr lang="en-US"/>
          </a:p>
        </p:txBody>
      </p:sp>
      <p:sp>
        <p:nvSpPr>
          <p:cNvPr id="6" name="Footer Placeholder 5">
            <a:extLst>
              <a:ext uri="{FF2B5EF4-FFF2-40B4-BE49-F238E27FC236}">
                <a16:creationId xmlns:a16="http://schemas.microsoft.com/office/drawing/2014/main" id="{ED3F05CE-12EF-42EB-82CE-C2900F7354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299BE3-5FD1-4CEF-8B73-95648F2BF140}"/>
              </a:ext>
            </a:extLst>
          </p:cNvPr>
          <p:cNvSpPr>
            <a:spLocks noGrp="1"/>
          </p:cNvSpPr>
          <p:nvPr>
            <p:ph type="sldNum" sz="quarter" idx="12"/>
          </p:nvPr>
        </p:nvSpPr>
        <p:spPr/>
        <p:txBody>
          <a:bodyPr/>
          <a:lstStyle/>
          <a:p>
            <a:fld id="{06E4D1E0-CD2F-4B8E-8C25-362FCC7E99C3}" type="slidenum">
              <a:rPr lang="en-US" smtClean="0"/>
              <a:t>‹#›</a:t>
            </a:fld>
            <a:endParaRPr lang="en-US"/>
          </a:p>
        </p:txBody>
      </p:sp>
    </p:spTree>
    <p:extLst>
      <p:ext uri="{BB962C8B-B14F-4D97-AF65-F5344CB8AC3E}">
        <p14:creationId xmlns:p14="http://schemas.microsoft.com/office/powerpoint/2010/main" val="658396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C2BC5C-BCF6-4B23-8046-A880D84623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DA0769-CB7E-40C2-9427-8359FAABC9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210751-C5A4-4A5F-BA85-27A7732765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DDE1A0-1524-4034-9896-F92D6AE1422D}" type="datetime1">
              <a:rPr lang="en-US" smtClean="0"/>
              <a:t>4/10/2024</a:t>
            </a:fld>
            <a:endParaRPr lang="en-US"/>
          </a:p>
        </p:txBody>
      </p:sp>
      <p:sp>
        <p:nvSpPr>
          <p:cNvPr id="5" name="Footer Placeholder 4">
            <a:extLst>
              <a:ext uri="{FF2B5EF4-FFF2-40B4-BE49-F238E27FC236}">
                <a16:creationId xmlns:a16="http://schemas.microsoft.com/office/drawing/2014/main" id="{082182D1-5AAE-4E82-9BB9-0B6D4059DB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EA12E02-7116-4122-9474-6D4348AAA3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E4D1E0-CD2F-4B8E-8C25-362FCC7E99C3}" type="slidenum">
              <a:rPr lang="en-US" smtClean="0"/>
              <a:t>‹#›</a:t>
            </a:fld>
            <a:endParaRPr lang="en-US"/>
          </a:p>
        </p:txBody>
      </p:sp>
    </p:spTree>
    <p:extLst>
      <p:ext uri="{BB962C8B-B14F-4D97-AF65-F5344CB8AC3E}">
        <p14:creationId xmlns:p14="http://schemas.microsoft.com/office/powerpoint/2010/main" val="207795450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4" y="860079"/>
            <a:ext cx="9186781" cy="2642976"/>
          </a:xfrm>
        </p:spPr>
        <p:txBody>
          <a:bodyPr>
            <a:normAutofit fontScale="90000"/>
          </a:bodyPr>
          <a:lstStyle/>
          <a:p>
            <a:pPr algn="ctr"/>
            <a:r>
              <a:rPr lang="en-US" sz="6000" dirty="0"/>
              <a:t>Plant Operations</a:t>
            </a:r>
            <a:br>
              <a:rPr lang="en-US" sz="6000" dirty="0"/>
            </a:br>
            <a:r>
              <a:rPr lang="en-US" sz="6000" dirty="0"/>
              <a:t> FY25 Budget Overview</a:t>
            </a:r>
            <a:br>
              <a:rPr lang="en-US" sz="6000" dirty="0"/>
            </a:br>
            <a:br>
              <a:rPr lang="en-US" sz="6000" dirty="0"/>
            </a:br>
            <a:r>
              <a:rPr lang="en-US" sz="3100" dirty="0"/>
              <a:t>Shawn M. Smith, Director</a:t>
            </a:r>
          </a:p>
        </p:txBody>
      </p:sp>
      <p:sp>
        <p:nvSpPr>
          <p:cNvPr id="3" name="Subtitle 2"/>
          <p:cNvSpPr>
            <a:spLocks noGrp="1"/>
          </p:cNvSpPr>
          <p:nvPr>
            <p:ph type="subTitle" idx="1"/>
          </p:nvPr>
        </p:nvSpPr>
        <p:spPr>
          <a:xfrm>
            <a:off x="1154954" y="5189504"/>
            <a:ext cx="8825658" cy="438564"/>
          </a:xfrm>
        </p:spPr>
        <p:txBody>
          <a:bodyPr/>
          <a:lstStyle/>
          <a:p>
            <a:pPr algn="ctr"/>
            <a:r>
              <a:rPr lang="en-US" dirty="0"/>
              <a:t>APRIL 10, 2024</a:t>
            </a:r>
          </a:p>
        </p:txBody>
      </p:sp>
      <p:sp>
        <p:nvSpPr>
          <p:cNvPr id="4" name="Slide Number Placeholder 3"/>
          <p:cNvSpPr>
            <a:spLocks noGrp="1"/>
          </p:cNvSpPr>
          <p:nvPr>
            <p:ph type="sldNum" sz="quarter" idx="12"/>
          </p:nvPr>
        </p:nvSpPr>
        <p:spPr/>
        <p:txBody>
          <a:bodyPr/>
          <a:lstStyle/>
          <a:p>
            <a:fld id="{06E4D1E0-CD2F-4B8E-8C25-362FCC7E99C3}" type="slidenum">
              <a:rPr lang="en-US" smtClean="0"/>
              <a:t>1</a:t>
            </a:fld>
            <a:endParaRPr lang="en-US"/>
          </a:p>
        </p:txBody>
      </p:sp>
    </p:spTree>
    <p:extLst>
      <p:ext uri="{BB962C8B-B14F-4D97-AF65-F5344CB8AC3E}">
        <p14:creationId xmlns:p14="http://schemas.microsoft.com/office/powerpoint/2010/main" val="2472483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12443"/>
          </a:xfrm>
        </p:spPr>
        <p:txBody>
          <a:bodyPr>
            <a:normAutofit fontScale="90000"/>
          </a:bodyPr>
          <a:lstStyle/>
          <a:p>
            <a:pPr algn="ctr"/>
            <a:r>
              <a:rPr lang="en-US" dirty="0"/>
              <a:t>FY25 Budget Request </a:t>
            </a:r>
            <a:br>
              <a:rPr lang="en-US" dirty="0"/>
            </a:br>
            <a:r>
              <a:rPr lang="en-US" dirty="0"/>
              <a:t>Equipment </a:t>
            </a:r>
          </a:p>
        </p:txBody>
      </p:sp>
      <p:sp>
        <p:nvSpPr>
          <p:cNvPr id="3" name="Content Placeholder 2"/>
          <p:cNvSpPr>
            <a:spLocks noGrp="1"/>
          </p:cNvSpPr>
          <p:nvPr>
            <p:ph idx="1"/>
          </p:nvPr>
        </p:nvSpPr>
        <p:spPr/>
        <p:txBody>
          <a:bodyPr/>
          <a:lstStyle/>
          <a:p>
            <a:r>
              <a:rPr lang="en-US" dirty="0"/>
              <a:t>Total budget request for Custodial equipment is slightly higher than  last year, but Grounds equipment has decreased significantly (purchased a new lawn mower in FY24).  We have a net decrease in this line’s FY25 request.</a:t>
            </a:r>
          </a:p>
        </p:txBody>
      </p:sp>
      <p:sp>
        <p:nvSpPr>
          <p:cNvPr id="5" name="Slide Number Placeholder 4"/>
          <p:cNvSpPr>
            <a:spLocks noGrp="1"/>
          </p:cNvSpPr>
          <p:nvPr>
            <p:ph type="sldNum" sz="quarter" idx="12"/>
          </p:nvPr>
        </p:nvSpPr>
        <p:spPr/>
        <p:txBody>
          <a:bodyPr/>
          <a:lstStyle/>
          <a:p>
            <a:fld id="{06E4D1E0-CD2F-4B8E-8C25-362FCC7E99C3}" type="slidenum">
              <a:rPr lang="en-US" smtClean="0"/>
              <a:t>10</a:t>
            </a:fld>
            <a:endParaRPr lang="en-US"/>
          </a:p>
        </p:txBody>
      </p:sp>
    </p:spTree>
    <p:extLst>
      <p:ext uri="{BB962C8B-B14F-4D97-AF65-F5344CB8AC3E}">
        <p14:creationId xmlns:p14="http://schemas.microsoft.com/office/powerpoint/2010/main" val="3386885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60927"/>
          </a:xfrm>
        </p:spPr>
        <p:txBody>
          <a:bodyPr/>
          <a:lstStyle/>
          <a:p>
            <a:pPr algn="ctr"/>
            <a:r>
              <a:rPr lang="en-US" dirty="0"/>
              <a:t>Other Funding Sources</a:t>
            </a:r>
          </a:p>
        </p:txBody>
      </p:sp>
      <p:sp>
        <p:nvSpPr>
          <p:cNvPr id="3" name="Content Placeholder 2"/>
          <p:cNvSpPr>
            <a:spLocks noGrp="1"/>
          </p:cNvSpPr>
          <p:nvPr>
            <p:ph idx="1"/>
          </p:nvPr>
        </p:nvSpPr>
        <p:spPr>
          <a:xfrm>
            <a:off x="1103312" y="1403797"/>
            <a:ext cx="9199787" cy="4984124"/>
          </a:xfrm>
        </p:spPr>
        <p:txBody>
          <a:bodyPr>
            <a:normAutofit/>
          </a:bodyPr>
          <a:lstStyle/>
          <a:p>
            <a:pPr marL="0" indent="0">
              <a:buNone/>
            </a:pPr>
            <a:r>
              <a:rPr lang="en-US" dirty="0"/>
              <a:t>In addition to the regular operating budget, Plant Operations relies on several other sources of funding:</a:t>
            </a:r>
          </a:p>
          <a:p>
            <a:pPr>
              <a:buFont typeface="Wingdings" panose="05000000000000000000" pitchFamily="2" charset="2"/>
              <a:buChar char="§"/>
            </a:pPr>
            <a:r>
              <a:rPr lang="en-US" dirty="0"/>
              <a:t>Deferred Maintenance – There is currently a backlog of approximately $14 million.   For FY25 I requested $1.135million for the following projects:</a:t>
            </a:r>
          </a:p>
          <a:p>
            <a:pPr lvl="1">
              <a:buFont typeface="Wingdings" panose="05000000000000000000" pitchFamily="2" charset="2"/>
              <a:buChar char="§"/>
            </a:pPr>
            <a:r>
              <a:rPr lang="en-US" sz="1600" dirty="0"/>
              <a:t>Bicentennial - Replace 5 storefronts </a:t>
            </a:r>
          </a:p>
          <a:p>
            <a:pPr lvl="1">
              <a:buFont typeface="Wingdings" panose="05000000000000000000" pitchFamily="2" charset="2"/>
              <a:buChar char="§"/>
            </a:pPr>
            <a:r>
              <a:rPr lang="en-US" sz="1600" dirty="0"/>
              <a:t>Develop Facility Master Plan</a:t>
            </a:r>
          </a:p>
          <a:p>
            <a:pPr lvl="1">
              <a:buFont typeface="Wingdings" panose="05000000000000000000" pitchFamily="2" charset="2"/>
              <a:buChar char="§"/>
            </a:pPr>
            <a:r>
              <a:rPr lang="en-US" sz="1600" dirty="0"/>
              <a:t>North HS - Pavement repairs</a:t>
            </a:r>
          </a:p>
          <a:p>
            <a:pPr lvl="1">
              <a:buFont typeface="Wingdings" panose="05000000000000000000" pitchFamily="2" charset="2"/>
              <a:buChar char="§"/>
            </a:pPr>
            <a:r>
              <a:rPr lang="en-US" sz="1600" dirty="0"/>
              <a:t>Both HSs – Install motion detectors</a:t>
            </a:r>
          </a:p>
          <a:p>
            <a:pPr lvl="1">
              <a:buFont typeface="Wingdings" panose="05000000000000000000" pitchFamily="2" charset="2"/>
              <a:buChar char="§"/>
            </a:pPr>
            <a:r>
              <a:rPr lang="en-US" sz="1600" dirty="0"/>
              <a:t>Both HSs – Replace incandescent lighting in auditoriums with LED</a:t>
            </a:r>
          </a:p>
          <a:p>
            <a:pPr lvl="1">
              <a:buFont typeface="Wingdings" panose="05000000000000000000" pitchFamily="2" charset="2"/>
              <a:buChar char="§"/>
            </a:pPr>
            <a:r>
              <a:rPr lang="en-US" sz="1600" dirty="0"/>
              <a:t>Amherst St. - Replace older roofs</a:t>
            </a:r>
          </a:p>
          <a:p>
            <a:pPr lvl="1">
              <a:buFont typeface="Wingdings" panose="05000000000000000000" pitchFamily="2" charset="2"/>
              <a:buChar char="§"/>
            </a:pPr>
            <a:r>
              <a:rPr lang="en-US" sz="1600" dirty="0"/>
              <a:t>NHS South – Refurbish tennis courts</a:t>
            </a:r>
          </a:p>
          <a:p>
            <a:pPr lvl="1">
              <a:buFont typeface="Wingdings" panose="05000000000000000000" pitchFamily="2" charset="2"/>
              <a:buChar char="§"/>
            </a:pPr>
            <a:r>
              <a:rPr lang="en-US" sz="1600" dirty="0"/>
              <a:t>NHS North – Replace primary boiler controllers</a:t>
            </a:r>
          </a:p>
          <a:p>
            <a:pPr lvl="1">
              <a:buFont typeface="Wingdings" panose="05000000000000000000" pitchFamily="2" charset="2"/>
              <a:buChar char="§"/>
            </a:pPr>
            <a:r>
              <a:rPr lang="en-US" sz="1600" dirty="0"/>
              <a:t>NHS South – Improve ventilation in small engines lab.</a:t>
            </a:r>
          </a:p>
        </p:txBody>
      </p:sp>
      <p:sp>
        <p:nvSpPr>
          <p:cNvPr id="4" name="Slide Number Placeholder 3"/>
          <p:cNvSpPr>
            <a:spLocks noGrp="1"/>
          </p:cNvSpPr>
          <p:nvPr>
            <p:ph type="sldNum" sz="quarter" idx="12"/>
          </p:nvPr>
        </p:nvSpPr>
        <p:spPr/>
        <p:txBody>
          <a:bodyPr/>
          <a:lstStyle/>
          <a:p>
            <a:fld id="{06E4D1E0-CD2F-4B8E-8C25-362FCC7E99C3}" type="slidenum">
              <a:rPr lang="en-US" smtClean="0"/>
              <a:t>11</a:t>
            </a:fld>
            <a:endParaRPr lang="en-US"/>
          </a:p>
        </p:txBody>
      </p:sp>
    </p:spTree>
    <p:extLst>
      <p:ext uri="{BB962C8B-B14F-4D97-AF65-F5344CB8AC3E}">
        <p14:creationId xmlns:p14="http://schemas.microsoft.com/office/powerpoint/2010/main" val="2336546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Other Funding Sources</a:t>
            </a:r>
          </a:p>
        </p:txBody>
      </p:sp>
      <p:sp>
        <p:nvSpPr>
          <p:cNvPr id="3" name="Content Placeholder 2"/>
          <p:cNvSpPr>
            <a:spLocks noGrp="1"/>
          </p:cNvSpPr>
          <p:nvPr>
            <p:ph idx="1"/>
          </p:nvPr>
        </p:nvSpPr>
        <p:spPr>
          <a:xfrm>
            <a:off x="1103312" y="1416676"/>
            <a:ext cx="8946541" cy="4831723"/>
          </a:xfrm>
        </p:spPr>
        <p:txBody>
          <a:bodyPr>
            <a:normAutofit lnSpcReduction="10000"/>
          </a:bodyPr>
          <a:lstStyle/>
          <a:p>
            <a:pPr>
              <a:buFont typeface="Wingdings" panose="05000000000000000000" pitchFamily="2" charset="2"/>
              <a:buChar char="§"/>
            </a:pPr>
            <a:r>
              <a:rPr lang="en-US" dirty="0"/>
              <a:t>Capital Projects</a:t>
            </a:r>
          </a:p>
          <a:p>
            <a:pPr lvl="1">
              <a:buFont typeface="Wingdings" panose="05000000000000000000" pitchFamily="2" charset="2"/>
              <a:buChar char="§"/>
            </a:pPr>
            <a:r>
              <a:rPr lang="en-US" dirty="0" err="1"/>
              <a:t>Pennichuck</a:t>
            </a:r>
            <a:r>
              <a:rPr lang="en-US" dirty="0"/>
              <a:t> MS – Project to install dehumidification in the two new classroom wings has started, with the bulk of the work being accomplished this summer. Projected completion is fall 2025.</a:t>
            </a:r>
          </a:p>
          <a:p>
            <a:pPr lvl="1">
              <a:buFont typeface="Wingdings" panose="05000000000000000000" pitchFamily="2" charset="2"/>
              <a:buChar char="§"/>
            </a:pPr>
            <a:r>
              <a:rPr lang="en-US" dirty="0"/>
              <a:t>McCarthy MS – Construction is moving along very well.  Still on target to complete for beginning of 2024/2025 school year.</a:t>
            </a:r>
          </a:p>
          <a:p>
            <a:pPr lvl="1">
              <a:buFont typeface="Wingdings" panose="05000000000000000000" pitchFamily="2" charset="2"/>
              <a:buChar char="§"/>
            </a:pPr>
            <a:r>
              <a:rPr lang="en-US" dirty="0"/>
              <a:t>Birch Hill/Main Dunstable – Construction is also moving along very well in these two schools.  Projected completion is fall 2025.</a:t>
            </a:r>
          </a:p>
          <a:p>
            <a:pPr lvl="1">
              <a:buFont typeface="Wingdings" panose="05000000000000000000" pitchFamily="2" charset="2"/>
              <a:buChar char="§"/>
            </a:pPr>
            <a:r>
              <a:rPr lang="en-US" dirty="0"/>
              <a:t>Security Vestibules – Dr. Crisp plan was approved and GMP was approved last month by JSSBC.   Work will begin during April vacation break and conclude early fall 2025.  Plan for New Searles is being revised by architect.  Funding for New Searles has not been approved.</a:t>
            </a:r>
          </a:p>
        </p:txBody>
      </p:sp>
      <p:sp>
        <p:nvSpPr>
          <p:cNvPr id="4" name="Slide Number Placeholder 3"/>
          <p:cNvSpPr>
            <a:spLocks noGrp="1"/>
          </p:cNvSpPr>
          <p:nvPr>
            <p:ph type="sldNum" sz="quarter" idx="12"/>
          </p:nvPr>
        </p:nvSpPr>
        <p:spPr/>
        <p:txBody>
          <a:bodyPr/>
          <a:lstStyle/>
          <a:p>
            <a:fld id="{06E4D1E0-CD2F-4B8E-8C25-362FCC7E99C3}" type="slidenum">
              <a:rPr lang="en-US" smtClean="0"/>
              <a:t>12</a:t>
            </a:fld>
            <a:endParaRPr lang="en-US"/>
          </a:p>
        </p:txBody>
      </p:sp>
    </p:spTree>
    <p:extLst>
      <p:ext uri="{BB962C8B-B14F-4D97-AF65-F5344CB8AC3E}">
        <p14:creationId xmlns:p14="http://schemas.microsoft.com/office/powerpoint/2010/main" val="698969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99564"/>
          </a:xfrm>
        </p:spPr>
        <p:txBody>
          <a:bodyPr/>
          <a:lstStyle/>
          <a:p>
            <a:pPr algn="ctr"/>
            <a:r>
              <a:rPr lang="en-US" dirty="0"/>
              <a:t>Capital Program</a:t>
            </a:r>
          </a:p>
        </p:txBody>
      </p:sp>
      <p:sp>
        <p:nvSpPr>
          <p:cNvPr id="3" name="Content Placeholder 2"/>
          <p:cNvSpPr>
            <a:spLocks noGrp="1"/>
          </p:cNvSpPr>
          <p:nvPr>
            <p:ph idx="1"/>
          </p:nvPr>
        </p:nvSpPr>
        <p:spPr>
          <a:xfrm>
            <a:off x="1103312" y="1519708"/>
            <a:ext cx="8946541" cy="4728692"/>
          </a:xfrm>
        </p:spPr>
        <p:txBody>
          <a:bodyPr>
            <a:normAutofit fontScale="92500" lnSpcReduction="20000"/>
          </a:bodyPr>
          <a:lstStyle/>
          <a:p>
            <a:r>
              <a:rPr lang="en-US" dirty="0"/>
              <a:t>The following projects were presented to the City’s Capital Improvement Committee this past March:</a:t>
            </a:r>
          </a:p>
          <a:p>
            <a:pPr lvl="1"/>
            <a:r>
              <a:rPr lang="en-US" dirty="0"/>
              <a:t>Deferred Maintenance Projects ($1.135 million)</a:t>
            </a:r>
          </a:p>
          <a:p>
            <a:pPr lvl="1"/>
            <a:r>
              <a:rPr lang="en-US" dirty="0" err="1"/>
              <a:t>Stellos</a:t>
            </a:r>
            <a:r>
              <a:rPr lang="en-US" dirty="0"/>
              <a:t> Stadium Renovation ($1.5 million)</a:t>
            </a:r>
          </a:p>
          <a:p>
            <a:pPr lvl="1"/>
            <a:r>
              <a:rPr lang="en-US" dirty="0"/>
              <a:t>Security Vestibules (amount TBD) for New Searles and Mt. Pleasant</a:t>
            </a:r>
          </a:p>
          <a:p>
            <a:pPr lvl="1"/>
            <a:r>
              <a:rPr lang="en-US" dirty="0"/>
              <a:t>Install dehumidification in rear and center wings at Charlotte Avenue, Fairgrounds and Ledge Street elementary schools ($2 million)</a:t>
            </a:r>
          </a:p>
          <a:p>
            <a:pPr lvl="1"/>
            <a:r>
              <a:rPr lang="en-US" dirty="0"/>
              <a:t>Replace Bicentennial roof membrane ($1 million)</a:t>
            </a:r>
          </a:p>
          <a:p>
            <a:pPr lvl="1"/>
            <a:r>
              <a:rPr lang="en-US" dirty="0"/>
              <a:t>Districtwide security system refurbishment ($500K + $500K in FY26)</a:t>
            </a:r>
          </a:p>
          <a:p>
            <a:pPr lvl="1"/>
            <a:r>
              <a:rPr lang="en-US" dirty="0"/>
              <a:t>Install </a:t>
            </a:r>
            <a:r>
              <a:rPr lang="en-US" dirty="0" err="1"/>
              <a:t>Sanalife</a:t>
            </a:r>
            <a:r>
              <a:rPr lang="en-US" dirty="0"/>
              <a:t> Air Filtration System at both HSs, PMS, FMS (FY25, $1.95 million)</a:t>
            </a:r>
          </a:p>
          <a:p>
            <a:pPr lvl="1"/>
            <a:r>
              <a:rPr lang="en-US" dirty="0"/>
              <a:t>Install dehumidification at </a:t>
            </a:r>
            <a:r>
              <a:rPr lang="en-US" dirty="0" err="1"/>
              <a:t>Pennichuck</a:t>
            </a:r>
            <a:r>
              <a:rPr lang="en-US" dirty="0"/>
              <a:t> MS in old wings (FY25, $4.2 million)</a:t>
            </a:r>
          </a:p>
          <a:p>
            <a:pPr lvl="1"/>
            <a:r>
              <a:rPr lang="en-US" dirty="0"/>
              <a:t>NHS North repaving (FY25/26, $2.1 million)</a:t>
            </a:r>
          </a:p>
          <a:p>
            <a:pPr lvl="1"/>
            <a:r>
              <a:rPr lang="en-US" dirty="0"/>
              <a:t>Placeholders for future school renovations (New </a:t>
            </a:r>
            <a:r>
              <a:rPr lang="en-US" dirty="0" err="1"/>
              <a:t>Searles</a:t>
            </a:r>
            <a:r>
              <a:rPr lang="en-US" dirty="0"/>
              <a:t>, Mt. Pleasant, Bicentennial, Dr. Crisp, Amherst Street, both HSs)</a:t>
            </a:r>
          </a:p>
          <a:p>
            <a:pPr lvl="1"/>
            <a:endParaRPr lang="en-US" dirty="0"/>
          </a:p>
        </p:txBody>
      </p:sp>
      <p:sp>
        <p:nvSpPr>
          <p:cNvPr id="5" name="Slide Number Placeholder 4"/>
          <p:cNvSpPr>
            <a:spLocks noGrp="1"/>
          </p:cNvSpPr>
          <p:nvPr>
            <p:ph type="sldNum" sz="quarter" idx="12"/>
          </p:nvPr>
        </p:nvSpPr>
        <p:spPr/>
        <p:txBody>
          <a:bodyPr/>
          <a:lstStyle/>
          <a:p>
            <a:fld id="{06E4D1E0-CD2F-4B8E-8C25-362FCC7E99C3}" type="slidenum">
              <a:rPr lang="en-US" smtClean="0"/>
              <a:t>13</a:t>
            </a:fld>
            <a:endParaRPr lang="en-US"/>
          </a:p>
        </p:txBody>
      </p:sp>
    </p:spTree>
    <p:extLst>
      <p:ext uri="{BB962C8B-B14F-4D97-AF65-F5344CB8AC3E}">
        <p14:creationId xmlns:p14="http://schemas.microsoft.com/office/powerpoint/2010/main" val="3389635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51079"/>
          </a:xfrm>
        </p:spPr>
        <p:txBody>
          <a:bodyPr/>
          <a:lstStyle/>
          <a:p>
            <a:pPr algn="ctr"/>
            <a:r>
              <a:rPr lang="en-US" dirty="0"/>
              <a:t>Other Funding Sources </a:t>
            </a:r>
          </a:p>
        </p:txBody>
      </p:sp>
      <p:sp>
        <p:nvSpPr>
          <p:cNvPr id="3" name="Content Placeholder 2"/>
          <p:cNvSpPr>
            <a:spLocks noGrp="1"/>
          </p:cNvSpPr>
          <p:nvPr>
            <p:ph idx="1"/>
          </p:nvPr>
        </p:nvSpPr>
        <p:spPr>
          <a:xfrm>
            <a:off x="746976" y="1313646"/>
            <a:ext cx="9620518" cy="4934754"/>
          </a:xfrm>
        </p:spPr>
        <p:txBody>
          <a:bodyPr>
            <a:normAutofit/>
          </a:bodyPr>
          <a:lstStyle/>
          <a:p>
            <a:pPr>
              <a:buFont typeface="Wingdings" panose="05000000000000000000" pitchFamily="2" charset="2"/>
              <a:buChar char="§"/>
            </a:pPr>
            <a:r>
              <a:rPr lang="en-US" dirty="0"/>
              <a:t>Capital Equipment Reserve Fund (CERF) – This is a fund managed by the city to replace its fleet and other major equipment.  In FY25 we hope to replace an International Dump/Plow truck and a sidewalk plow.</a:t>
            </a:r>
          </a:p>
          <a:p>
            <a:pPr>
              <a:buFont typeface="Wingdings" panose="05000000000000000000" pitchFamily="2" charset="2"/>
              <a:buChar char="§"/>
            </a:pPr>
            <a:r>
              <a:rPr lang="en-US" dirty="0"/>
              <a:t>Public School Infrastructure Fund – We received additional grant money (about $800K) to fund projects at nearly all of our schools.  These projects range from installing shooter detection systems at most of our schools to additional interior cameras. These projects should be accomplished this summer. </a:t>
            </a:r>
          </a:p>
        </p:txBody>
      </p:sp>
      <p:sp>
        <p:nvSpPr>
          <p:cNvPr id="4" name="Slide Number Placeholder 3"/>
          <p:cNvSpPr>
            <a:spLocks noGrp="1"/>
          </p:cNvSpPr>
          <p:nvPr>
            <p:ph type="sldNum" sz="quarter" idx="12"/>
          </p:nvPr>
        </p:nvSpPr>
        <p:spPr/>
        <p:txBody>
          <a:bodyPr/>
          <a:lstStyle/>
          <a:p>
            <a:fld id="{06E4D1E0-CD2F-4B8E-8C25-362FCC7E99C3}" type="slidenum">
              <a:rPr lang="en-US" smtClean="0"/>
              <a:t>14</a:t>
            </a:fld>
            <a:endParaRPr lang="en-US"/>
          </a:p>
        </p:txBody>
      </p:sp>
    </p:spTree>
    <p:extLst>
      <p:ext uri="{BB962C8B-B14F-4D97-AF65-F5344CB8AC3E}">
        <p14:creationId xmlns:p14="http://schemas.microsoft.com/office/powerpoint/2010/main" val="3130510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27A38-DBF1-4D31-B0F8-10BA075DAA04}"/>
              </a:ext>
            </a:extLst>
          </p:cNvPr>
          <p:cNvSpPr>
            <a:spLocks noGrp="1"/>
          </p:cNvSpPr>
          <p:nvPr>
            <p:ph type="title"/>
          </p:nvPr>
        </p:nvSpPr>
        <p:spPr/>
        <p:txBody>
          <a:bodyPr/>
          <a:lstStyle/>
          <a:p>
            <a:pPr algn="ctr"/>
            <a:r>
              <a:rPr lang="en-US" dirty="0"/>
              <a:t>Solar on Schools</a:t>
            </a:r>
          </a:p>
        </p:txBody>
      </p:sp>
      <p:sp>
        <p:nvSpPr>
          <p:cNvPr id="4" name="Content Placeholder 3">
            <a:extLst>
              <a:ext uri="{FF2B5EF4-FFF2-40B4-BE49-F238E27FC236}">
                <a16:creationId xmlns:a16="http://schemas.microsoft.com/office/drawing/2014/main" id="{D577FFBB-43AD-445F-8CC7-99FA7EC12C16}"/>
              </a:ext>
            </a:extLst>
          </p:cNvPr>
          <p:cNvSpPr>
            <a:spLocks noGrp="1"/>
          </p:cNvSpPr>
          <p:nvPr>
            <p:ph idx="1"/>
          </p:nvPr>
        </p:nvSpPr>
        <p:spPr/>
        <p:txBody>
          <a:bodyPr/>
          <a:lstStyle/>
          <a:p>
            <a:r>
              <a:rPr lang="en-US" dirty="0"/>
              <a:t>To date we have solar fields on three of our schools: Dr. Crisp Elementary, Fairgrounds MS and </a:t>
            </a:r>
            <a:r>
              <a:rPr lang="en-US" dirty="0" err="1"/>
              <a:t>Pennichuck</a:t>
            </a:r>
            <a:r>
              <a:rPr lang="en-US" dirty="0"/>
              <a:t> MS.</a:t>
            </a:r>
          </a:p>
          <a:p>
            <a:r>
              <a:rPr lang="en-US" dirty="0"/>
              <a:t>We have an agreement in place to install a solar field at McCarthy MS.  This work is planned to begin either later this year or early 2025.</a:t>
            </a:r>
          </a:p>
          <a:p>
            <a:r>
              <a:rPr lang="en-US" dirty="0"/>
              <a:t>I am waiting for the City to issue an RFP and award a contract to a new solar vendor prior to initiating additional solar projects.</a:t>
            </a:r>
          </a:p>
        </p:txBody>
      </p:sp>
      <p:sp>
        <p:nvSpPr>
          <p:cNvPr id="3" name="Slide Number Placeholder 2">
            <a:extLst>
              <a:ext uri="{FF2B5EF4-FFF2-40B4-BE49-F238E27FC236}">
                <a16:creationId xmlns:a16="http://schemas.microsoft.com/office/drawing/2014/main" id="{18B8E120-4FA1-40F0-8EA6-AEA1E74E6FCB}"/>
              </a:ext>
            </a:extLst>
          </p:cNvPr>
          <p:cNvSpPr>
            <a:spLocks noGrp="1"/>
          </p:cNvSpPr>
          <p:nvPr>
            <p:ph type="sldNum" sz="quarter" idx="12"/>
          </p:nvPr>
        </p:nvSpPr>
        <p:spPr/>
        <p:txBody>
          <a:bodyPr/>
          <a:lstStyle/>
          <a:p>
            <a:fld id="{06E4D1E0-CD2F-4B8E-8C25-362FCC7E99C3}" type="slidenum">
              <a:rPr lang="en-US" smtClean="0"/>
              <a:t>15</a:t>
            </a:fld>
            <a:endParaRPr lang="en-US"/>
          </a:p>
        </p:txBody>
      </p:sp>
    </p:spTree>
    <p:extLst>
      <p:ext uri="{BB962C8B-B14F-4D97-AF65-F5344CB8AC3E}">
        <p14:creationId xmlns:p14="http://schemas.microsoft.com/office/powerpoint/2010/main" val="322565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Thank You, </a:t>
            </a:r>
            <a:br>
              <a:rPr lang="en-US" dirty="0"/>
            </a:br>
            <a:r>
              <a:rPr lang="en-US" dirty="0"/>
              <a:t> Questions/Comments?</a:t>
            </a:r>
          </a:p>
        </p:txBody>
      </p:sp>
      <p:sp>
        <p:nvSpPr>
          <p:cNvPr id="5" name="Content Placeholder 4"/>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06E4D1E0-CD2F-4B8E-8C25-362FCC7E99C3}" type="slidenum">
              <a:rPr lang="en-US" smtClean="0"/>
              <a:t>16</a:t>
            </a:fld>
            <a:endParaRPr lang="en-US"/>
          </a:p>
        </p:txBody>
      </p:sp>
    </p:spTree>
    <p:extLst>
      <p:ext uri="{BB962C8B-B14F-4D97-AF65-F5344CB8AC3E}">
        <p14:creationId xmlns:p14="http://schemas.microsoft.com/office/powerpoint/2010/main" val="159659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732195"/>
          </a:xfrm>
        </p:spPr>
        <p:txBody>
          <a:bodyPr>
            <a:normAutofit/>
          </a:bodyPr>
          <a:lstStyle/>
          <a:p>
            <a:pPr algn="ctr"/>
            <a:r>
              <a:rPr lang="en-US" sz="3600" b="1" dirty="0"/>
              <a:t>Plant Operations Responsibilities</a:t>
            </a:r>
          </a:p>
        </p:txBody>
      </p:sp>
      <p:sp>
        <p:nvSpPr>
          <p:cNvPr id="6" name="Slide Number Placeholder 5"/>
          <p:cNvSpPr>
            <a:spLocks noGrp="1"/>
          </p:cNvSpPr>
          <p:nvPr>
            <p:ph type="sldNum" sz="quarter" idx="12"/>
          </p:nvPr>
        </p:nvSpPr>
        <p:spPr/>
        <p:txBody>
          <a:bodyPr/>
          <a:lstStyle/>
          <a:p>
            <a:fld id="{06E4D1E0-CD2F-4B8E-8C25-362FCC7E99C3}" type="slidenum">
              <a:rPr lang="en-US" smtClean="0"/>
              <a:t>2</a:t>
            </a:fld>
            <a:endParaRPr lang="en-US"/>
          </a:p>
        </p:txBody>
      </p:sp>
      <p:sp>
        <p:nvSpPr>
          <p:cNvPr id="4" name="TextBox 3"/>
          <p:cNvSpPr txBox="1"/>
          <p:nvPr/>
        </p:nvSpPr>
        <p:spPr>
          <a:xfrm>
            <a:off x="1524000" y="2215166"/>
            <a:ext cx="9307132" cy="2677656"/>
          </a:xfrm>
          <a:prstGeom prst="rect">
            <a:avLst/>
          </a:prstGeom>
          <a:noFill/>
        </p:spPr>
        <p:txBody>
          <a:bodyPr wrap="square" rtlCol="0">
            <a:spAutoFit/>
          </a:bodyPr>
          <a:lstStyle/>
          <a:p>
            <a:pPr marL="342900" indent="-342900">
              <a:buFont typeface="Arial" panose="020B0604020202020204" pitchFamily="34" charset="0"/>
              <a:buChar char="•"/>
            </a:pPr>
            <a:r>
              <a:rPr lang="en-US" sz="2400" dirty="0"/>
              <a:t>Maintain and repair all building systems and components.</a:t>
            </a:r>
          </a:p>
          <a:p>
            <a:pPr marL="285750" indent="-285750">
              <a:buFont typeface="Arial" panose="020B0604020202020204" pitchFamily="34" charset="0"/>
              <a:buChar char="•"/>
            </a:pPr>
            <a:r>
              <a:rPr lang="en-US" sz="2400" dirty="0"/>
              <a:t>Clean all buildings.</a:t>
            </a:r>
          </a:p>
          <a:p>
            <a:pPr marL="285750" indent="-285750">
              <a:buFont typeface="Arial" panose="020B0604020202020204" pitchFamily="34" charset="0"/>
              <a:buChar char="•"/>
            </a:pPr>
            <a:r>
              <a:rPr lang="en-US" sz="2400" dirty="0"/>
              <a:t>Maintain school grounds including playgrounds, sports fields and courts.</a:t>
            </a:r>
          </a:p>
          <a:p>
            <a:pPr marL="285750" indent="-285750">
              <a:buFont typeface="Arial" panose="020B0604020202020204" pitchFamily="34" charset="0"/>
              <a:buChar char="•"/>
            </a:pPr>
            <a:r>
              <a:rPr lang="en-US" sz="2400" dirty="0"/>
              <a:t>Safety &amp; security of school buildings and inhabitants.  This includes oversight of crossing guards.</a:t>
            </a:r>
          </a:p>
          <a:p>
            <a:pPr marL="285750" indent="-285750">
              <a:buFont typeface="Arial" panose="020B0604020202020204" pitchFamily="34" charset="0"/>
              <a:buChar char="•"/>
            </a:pPr>
            <a:r>
              <a:rPr lang="en-US" sz="2400" dirty="0"/>
              <a:t>Construction and renovation planning and oversight.</a:t>
            </a:r>
          </a:p>
        </p:txBody>
      </p:sp>
    </p:spTree>
    <p:extLst>
      <p:ext uri="{BB962C8B-B14F-4D97-AF65-F5344CB8AC3E}">
        <p14:creationId xmlns:p14="http://schemas.microsoft.com/office/powerpoint/2010/main" val="1232365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60927"/>
          </a:xfrm>
        </p:spPr>
        <p:txBody>
          <a:bodyPr/>
          <a:lstStyle/>
          <a:p>
            <a:pPr algn="ctr"/>
            <a:r>
              <a:rPr lang="en-US" dirty="0"/>
              <a:t>Plant Operations Budget Rationale</a:t>
            </a:r>
          </a:p>
        </p:txBody>
      </p:sp>
      <p:sp>
        <p:nvSpPr>
          <p:cNvPr id="3" name="Content Placeholder 2"/>
          <p:cNvSpPr>
            <a:spLocks noGrp="1"/>
          </p:cNvSpPr>
          <p:nvPr>
            <p:ph idx="1"/>
          </p:nvPr>
        </p:nvSpPr>
        <p:spPr>
          <a:xfrm>
            <a:off x="1104293" y="1576399"/>
            <a:ext cx="8946541" cy="4195481"/>
          </a:xfrm>
        </p:spPr>
        <p:txBody>
          <a:bodyPr/>
          <a:lstStyle/>
          <a:p>
            <a:pPr marL="0" indent="0">
              <a:buNone/>
            </a:pPr>
            <a:r>
              <a:rPr lang="en-US" sz="2400" dirty="0"/>
              <a:t>To achieve success in our program responsibilities we must:</a:t>
            </a:r>
          </a:p>
          <a:p>
            <a:pPr marL="0" indent="0">
              <a:buNone/>
            </a:pPr>
            <a:endParaRPr lang="en-US" sz="2400" dirty="0"/>
          </a:p>
          <a:p>
            <a:pPr lvl="1">
              <a:buFont typeface="Wingdings" panose="05000000000000000000" pitchFamily="2" charset="2"/>
              <a:buChar char="§"/>
            </a:pPr>
            <a:r>
              <a:rPr lang="en-US" sz="2000" dirty="0"/>
              <a:t>Provide a suitable and safe learning environment for students &amp; staff.</a:t>
            </a:r>
          </a:p>
          <a:p>
            <a:pPr lvl="1">
              <a:buFont typeface="Wingdings" panose="05000000000000000000" pitchFamily="2" charset="2"/>
              <a:buChar char="§"/>
            </a:pPr>
            <a:r>
              <a:rPr lang="en-US" sz="2000" dirty="0"/>
              <a:t>Meet all federal, state and city building regulations and life safety codes</a:t>
            </a:r>
          </a:p>
          <a:p>
            <a:pPr lvl="1">
              <a:buFont typeface="Wingdings" panose="05000000000000000000" pitchFamily="2" charset="2"/>
              <a:buChar char="§"/>
            </a:pPr>
            <a:r>
              <a:rPr lang="en-US" sz="2000" dirty="0"/>
              <a:t>Meet state requirements for school accreditation.</a:t>
            </a:r>
          </a:p>
          <a:p>
            <a:pPr lvl="1">
              <a:buFont typeface="Wingdings" panose="05000000000000000000" pitchFamily="2" charset="2"/>
              <a:buChar char="§"/>
            </a:pPr>
            <a:r>
              <a:rPr lang="en-US" sz="2000" dirty="0"/>
              <a:t>Be responsive to daily, weekly, monthly and annual changes in district requirements.</a:t>
            </a:r>
          </a:p>
          <a:p>
            <a:pPr marL="0" indent="0">
              <a:buNone/>
            </a:pPr>
            <a:endParaRPr lang="en-US" sz="2400" dirty="0"/>
          </a:p>
          <a:p>
            <a:endParaRPr lang="en-US" dirty="0"/>
          </a:p>
        </p:txBody>
      </p:sp>
      <p:sp>
        <p:nvSpPr>
          <p:cNvPr id="4" name="Slide Number Placeholder 3"/>
          <p:cNvSpPr>
            <a:spLocks noGrp="1"/>
          </p:cNvSpPr>
          <p:nvPr>
            <p:ph type="sldNum" sz="quarter" idx="12"/>
          </p:nvPr>
        </p:nvSpPr>
        <p:spPr/>
        <p:txBody>
          <a:bodyPr/>
          <a:lstStyle/>
          <a:p>
            <a:fld id="{06E4D1E0-CD2F-4B8E-8C25-362FCC7E99C3}" type="slidenum">
              <a:rPr lang="en-US" smtClean="0"/>
              <a:t>3</a:t>
            </a:fld>
            <a:endParaRPr lang="en-US"/>
          </a:p>
        </p:txBody>
      </p:sp>
    </p:spTree>
    <p:extLst>
      <p:ext uri="{BB962C8B-B14F-4D97-AF65-F5344CB8AC3E}">
        <p14:creationId xmlns:p14="http://schemas.microsoft.com/office/powerpoint/2010/main" val="118809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12443"/>
          </a:xfrm>
        </p:spPr>
        <p:txBody>
          <a:bodyPr/>
          <a:lstStyle/>
          <a:p>
            <a:pPr algn="ctr"/>
            <a:r>
              <a:rPr lang="en-US" dirty="0"/>
              <a:t>Goals in Developing FY25 Budget</a:t>
            </a:r>
          </a:p>
        </p:txBody>
      </p:sp>
      <p:sp>
        <p:nvSpPr>
          <p:cNvPr id="3" name="Content Placeholder 2"/>
          <p:cNvSpPr>
            <a:spLocks noGrp="1"/>
          </p:cNvSpPr>
          <p:nvPr>
            <p:ph idx="1"/>
          </p:nvPr>
        </p:nvSpPr>
        <p:spPr>
          <a:xfrm>
            <a:off x="1104293" y="1576399"/>
            <a:ext cx="8946541" cy="1720593"/>
          </a:xfrm>
        </p:spPr>
        <p:txBody>
          <a:bodyPr>
            <a:normAutofit fontScale="47500" lnSpcReduction="20000"/>
          </a:bodyPr>
          <a:lstStyle/>
          <a:p>
            <a:pPr>
              <a:buFont typeface="Wingdings" panose="05000000000000000000" pitchFamily="2" charset="2"/>
              <a:buChar char="§"/>
            </a:pPr>
            <a:r>
              <a:rPr lang="en-US" sz="3800" dirty="0"/>
              <a:t>Provide a responsible budget which is cognizant of competing interests and challenges, but which allows for maintaining our facilities in a safe and educationally solid learning environment.</a:t>
            </a:r>
          </a:p>
          <a:p>
            <a:pPr>
              <a:buFont typeface="Wingdings" panose="05000000000000000000" pitchFamily="2" charset="2"/>
              <a:buChar char="§"/>
            </a:pPr>
            <a:r>
              <a:rPr lang="en-US" sz="3800" dirty="0"/>
              <a:t>Replace equipment which is at the end of its service life.</a:t>
            </a:r>
          </a:p>
          <a:p>
            <a:pPr>
              <a:buFont typeface="Wingdings" panose="05000000000000000000" pitchFamily="2" charset="2"/>
              <a:buChar char="§"/>
            </a:pPr>
            <a:r>
              <a:rPr lang="en-US" sz="3800" dirty="0"/>
              <a:t>Provide budget that takes into consideration in the move to McCarthy Middle School, with the associated increased square footage to maintain and the addition of athletic fields (Elm Street had none).</a:t>
            </a:r>
          </a:p>
          <a:p>
            <a:pPr marL="0" indent="0">
              <a:buNone/>
            </a:pPr>
            <a:endParaRPr lang="en-US" dirty="0"/>
          </a:p>
        </p:txBody>
      </p:sp>
      <p:sp>
        <p:nvSpPr>
          <p:cNvPr id="4" name="Slide Number Placeholder 3"/>
          <p:cNvSpPr>
            <a:spLocks noGrp="1"/>
          </p:cNvSpPr>
          <p:nvPr>
            <p:ph type="sldNum" sz="quarter" idx="12"/>
          </p:nvPr>
        </p:nvSpPr>
        <p:spPr/>
        <p:txBody>
          <a:bodyPr/>
          <a:lstStyle/>
          <a:p>
            <a:fld id="{06E4D1E0-CD2F-4B8E-8C25-362FCC7E99C3}" type="slidenum">
              <a:rPr lang="en-US" smtClean="0"/>
              <a:t>4</a:t>
            </a:fld>
            <a:endParaRPr lang="en-US"/>
          </a:p>
        </p:txBody>
      </p:sp>
    </p:spTree>
    <p:extLst>
      <p:ext uri="{BB962C8B-B14F-4D97-AF65-F5344CB8AC3E}">
        <p14:creationId xmlns:p14="http://schemas.microsoft.com/office/powerpoint/2010/main" val="2615538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FY25 Budget Request</a:t>
            </a:r>
            <a:br>
              <a:rPr lang="en-US" dirty="0"/>
            </a:br>
            <a:r>
              <a:rPr lang="en-US" dirty="0"/>
              <a:t>Overview</a:t>
            </a:r>
          </a:p>
        </p:txBody>
      </p:sp>
      <p:sp>
        <p:nvSpPr>
          <p:cNvPr id="3" name="Content Placeholder 2"/>
          <p:cNvSpPr>
            <a:spLocks noGrp="1"/>
          </p:cNvSpPr>
          <p:nvPr>
            <p:ph idx="1"/>
          </p:nvPr>
        </p:nvSpPr>
        <p:spPr/>
        <p:txBody>
          <a:bodyPr/>
          <a:lstStyle/>
          <a:p>
            <a:r>
              <a:rPr lang="en-US" dirty="0"/>
              <a:t>This year’s budget request is aimed at preserving current facility conditions.   External factors continue to affect funding levels as follows:</a:t>
            </a:r>
          </a:p>
          <a:p>
            <a:pPr lvl="1"/>
            <a:r>
              <a:rPr lang="en-US" dirty="0"/>
              <a:t>Inflation – Most supply lines have increased by an average of 3%.  Some supply lines were originally higher, but I reduced them to meet 4% overall guidance.</a:t>
            </a:r>
          </a:p>
          <a:p>
            <a:pPr lvl="1"/>
            <a:r>
              <a:rPr lang="en-US" dirty="0"/>
              <a:t>Equipment costs have continued to escalate as have contracted repair costs.  We are also seeing major increases in new vehicles purchased through the City’s CERF program (doesn’t affect our operating budget, but is another example of where costs have increased dramatically).</a:t>
            </a:r>
          </a:p>
          <a:p>
            <a:pPr lvl="1"/>
            <a:endParaRPr lang="en-US" dirty="0"/>
          </a:p>
        </p:txBody>
      </p:sp>
      <p:sp>
        <p:nvSpPr>
          <p:cNvPr id="11" name="Slide Number Placeholder 10"/>
          <p:cNvSpPr>
            <a:spLocks noGrp="1"/>
          </p:cNvSpPr>
          <p:nvPr>
            <p:ph type="sldNum" sz="quarter" idx="12"/>
          </p:nvPr>
        </p:nvSpPr>
        <p:spPr/>
        <p:txBody>
          <a:bodyPr/>
          <a:lstStyle/>
          <a:p>
            <a:fld id="{06E4D1E0-CD2F-4B8E-8C25-362FCC7E99C3}" type="slidenum">
              <a:rPr lang="en-US" smtClean="0"/>
              <a:t>5</a:t>
            </a:fld>
            <a:endParaRPr lang="en-US"/>
          </a:p>
        </p:txBody>
      </p:sp>
    </p:spTree>
    <p:extLst>
      <p:ext uri="{BB962C8B-B14F-4D97-AF65-F5344CB8AC3E}">
        <p14:creationId xmlns:p14="http://schemas.microsoft.com/office/powerpoint/2010/main" val="1256781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FY25 Budget Request</a:t>
            </a:r>
            <a:br>
              <a:rPr lang="en-US" dirty="0"/>
            </a:br>
            <a:r>
              <a:rPr lang="en-US" dirty="0"/>
              <a:t>Overview (continued)</a:t>
            </a:r>
          </a:p>
        </p:txBody>
      </p:sp>
      <p:sp>
        <p:nvSpPr>
          <p:cNvPr id="3" name="Content Placeholder 2"/>
          <p:cNvSpPr>
            <a:spLocks noGrp="1"/>
          </p:cNvSpPr>
          <p:nvPr>
            <p:ph idx="1"/>
          </p:nvPr>
        </p:nvSpPr>
        <p:spPr>
          <a:xfrm>
            <a:off x="838200" y="2187574"/>
            <a:ext cx="10515600" cy="4351338"/>
          </a:xfrm>
        </p:spPr>
        <p:txBody>
          <a:bodyPr/>
          <a:lstStyle/>
          <a:p>
            <a:pPr lvl="1"/>
            <a:r>
              <a:rPr lang="en-US" dirty="0"/>
              <a:t>Only personnel increase this year is the addition of a groundskeeper to enable us to maintain the grounds and athletic fields at McCarthy MS.  This individual will be a districtwide resource, but the additional acreage and field preparation will require the additional person.   </a:t>
            </a:r>
          </a:p>
        </p:txBody>
      </p:sp>
      <p:sp>
        <p:nvSpPr>
          <p:cNvPr id="7" name="Slide Number Placeholder 6"/>
          <p:cNvSpPr>
            <a:spLocks noGrp="1"/>
          </p:cNvSpPr>
          <p:nvPr>
            <p:ph type="sldNum" sz="quarter" idx="12"/>
          </p:nvPr>
        </p:nvSpPr>
        <p:spPr/>
        <p:txBody>
          <a:bodyPr/>
          <a:lstStyle/>
          <a:p>
            <a:fld id="{06E4D1E0-CD2F-4B8E-8C25-362FCC7E99C3}" type="slidenum">
              <a:rPr lang="en-US" smtClean="0"/>
              <a:t>6</a:t>
            </a:fld>
            <a:endParaRPr lang="en-US"/>
          </a:p>
        </p:txBody>
      </p:sp>
    </p:spTree>
    <p:extLst>
      <p:ext uri="{BB962C8B-B14F-4D97-AF65-F5344CB8AC3E}">
        <p14:creationId xmlns:p14="http://schemas.microsoft.com/office/powerpoint/2010/main" val="2508728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7"/>
            <a:ext cx="9404723" cy="1337445"/>
          </a:xfrm>
        </p:spPr>
        <p:txBody>
          <a:bodyPr/>
          <a:lstStyle/>
          <a:p>
            <a:pPr algn="ctr"/>
            <a:r>
              <a:rPr lang="en-US" dirty="0"/>
              <a:t>FY25 Budget Request </a:t>
            </a:r>
            <a:br>
              <a:rPr lang="en-US" dirty="0"/>
            </a:br>
            <a:r>
              <a:rPr lang="en-US" dirty="0"/>
              <a:t>Contracted Services</a:t>
            </a:r>
          </a:p>
        </p:txBody>
      </p:sp>
      <p:sp>
        <p:nvSpPr>
          <p:cNvPr id="3" name="Content Placeholder 2"/>
          <p:cNvSpPr>
            <a:spLocks noGrp="1"/>
          </p:cNvSpPr>
          <p:nvPr>
            <p:ph idx="1"/>
          </p:nvPr>
        </p:nvSpPr>
        <p:spPr/>
        <p:txBody>
          <a:bodyPr>
            <a:normAutofit lnSpcReduction="10000"/>
          </a:bodyPr>
          <a:lstStyle/>
          <a:p>
            <a:r>
              <a:rPr lang="en-US" dirty="0"/>
              <a:t>Several of the contracted services lines have increased due to increases from the vendors or code compliance requirements.  We are also adding maintenance costs for the new “shooter detection systems” being installed in most of our schools.</a:t>
            </a:r>
          </a:p>
          <a:p>
            <a:pPr>
              <a:buFont typeface="Wingdings" panose="05000000000000000000" pitchFamily="2" charset="2"/>
              <a:buChar char="§"/>
            </a:pPr>
            <a:r>
              <a:rPr lang="en-US" dirty="0"/>
              <a:t>Gym Equipment Inspections.  Annual inspections are required.  We haven’t been funding this line fully, but should in the future to ensure gym equipment is safe.</a:t>
            </a:r>
          </a:p>
          <a:p>
            <a:pPr>
              <a:buFont typeface="Wingdings" panose="05000000000000000000" pitchFamily="2" charset="2"/>
              <a:buChar char="§"/>
            </a:pPr>
            <a:r>
              <a:rPr lang="en-US" dirty="0"/>
              <a:t>Access Control Licensing.   This is a vendor pass through, but we’ve also been adding to our security systems (cameras and other devices), which require additional monitoring and video recording capability, leading to increased licensing costs.</a:t>
            </a:r>
          </a:p>
        </p:txBody>
      </p:sp>
      <p:sp>
        <p:nvSpPr>
          <p:cNvPr id="5" name="Slide Number Placeholder 4"/>
          <p:cNvSpPr>
            <a:spLocks noGrp="1"/>
          </p:cNvSpPr>
          <p:nvPr>
            <p:ph type="sldNum" sz="quarter" idx="12"/>
          </p:nvPr>
        </p:nvSpPr>
        <p:spPr/>
        <p:txBody>
          <a:bodyPr/>
          <a:lstStyle/>
          <a:p>
            <a:fld id="{06E4D1E0-CD2F-4B8E-8C25-362FCC7E99C3}" type="slidenum">
              <a:rPr lang="en-US" smtClean="0"/>
              <a:t>7</a:t>
            </a:fld>
            <a:endParaRPr lang="en-US"/>
          </a:p>
        </p:txBody>
      </p:sp>
    </p:spTree>
    <p:extLst>
      <p:ext uri="{BB962C8B-B14F-4D97-AF65-F5344CB8AC3E}">
        <p14:creationId xmlns:p14="http://schemas.microsoft.com/office/powerpoint/2010/main" val="457099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363203"/>
          </a:xfrm>
        </p:spPr>
        <p:txBody>
          <a:bodyPr/>
          <a:lstStyle/>
          <a:p>
            <a:pPr algn="ctr"/>
            <a:r>
              <a:rPr lang="en-US" dirty="0"/>
              <a:t>FY25 Budget Request </a:t>
            </a:r>
            <a:br>
              <a:rPr lang="en-US" dirty="0"/>
            </a:br>
            <a:r>
              <a:rPr lang="en-US" dirty="0"/>
              <a:t>HVAC Maintenance</a:t>
            </a:r>
          </a:p>
        </p:txBody>
      </p:sp>
      <p:sp>
        <p:nvSpPr>
          <p:cNvPr id="3" name="Content Placeholder 2"/>
          <p:cNvSpPr>
            <a:spLocks noGrp="1"/>
          </p:cNvSpPr>
          <p:nvPr>
            <p:ph idx="1"/>
          </p:nvPr>
        </p:nvSpPr>
        <p:spPr/>
        <p:txBody>
          <a:bodyPr>
            <a:normAutofit/>
          </a:bodyPr>
          <a:lstStyle/>
          <a:p>
            <a:r>
              <a:rPr lang="en-US" dirty="0"/>
              <a:t>These costs have pretty much stayed the same, with the exception of </a:t>
            </a:r>
            <a:r>
              <a:rPr lang="en-US" dirty="0" err="1"/>
              <a:t>Pennichuck</a:t>
            </a:r>
            <a:r>
              <a:rPr lang="en-US" dirty="0"/>
              <a:t> MS controls coming off their warrantee period and being added to the controls contract. I have  increased several lines for inspections and maintenance of our HS chiller systems, emergency generators and rehab of the South HS generator.</a:t>
            </a:r>
          </a:p>
        </p:txBody>
      </p:sp>
      <p:sp>
        <p:nvSpPr>
          <p:cNvPr id="5" name="Slide Number Placeholder 4"/>
          <p:cNvSpPr>
            <a:spLocks noGrp="1"/>
          </p:cNvSpPr>
          <p:nvPr>
            <p:ph type="sldNum" sz="quarter" idx="12"/>
          </p:nvPr>
        </p:nvSpPr>
        <p:spPr/>
        <p:txBody>
          <a:bodyPr/>
          <a:lstStyle/>
          <a:p>
            <a:fld id="{06E4D1E0-CD2F-4B8E-8C25-362FCC7E99C3}" type="slidenum">
              <a:rPr lang="en-US" smtClean="0"/>
              <a:t>8</a:t>
            </a:fld>
            <a:endParaRPr lang="en-US"/>
          </a:p>
        </p:txBody>
      </p:sp>
    </p:spTree>
    <p:extLst>
      <p:ext uri="{BB962C8B-B14F-4D97-AF65-F5344CB8AC3E}">
        <p14:creationId xmlns:p14="http://schemas.microsoft.com/office/powerpoint/2010/main" val="911119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7"/>
            <a:ext cx="9404723" cy="1231227"/>
          </a:xfrm>
        </p:spPr>
        <p:txBody>
          <a:bodyPr>
            <a:normAutofit fontScale="90000"/>
          </a:bodyPr>
          <a:lstStyle/>
          <a:p>
            <a:pPr algn="ctr"/>
            <a:r>
              <a:rPr lang="en-US" dirty="0"/>
              <a:t>FY25 Budget Request </a:t>
            </a:r>
            <a:br>
              <a:rPr lang="en-US" dirty="0"/>
            </a:br>
            <a:r>
              <a:rPr lang="en-US" dirty="0"/>
              <a:t>Major Repairs</a:t>
            </a:r>
          </a:p>
        </p:txBody>
      </p:sp>
      <p:sp>
        <p:nvSpPr>
          <p:cNvPr id="3" name="Content Placeholder 2"/>
          <p:cNvSpPr>
            <a:spLocks noGrp="1"/>
          </p:cNvSpPr>
          <p:nvPr>
            <p:ph idx="1"/>
          </p:nvPr>
        </p:nvSpPr>
        <p:spPr>
          <a:xfrm>
            <a:off x="1104293" y="2226898"/>
            <a:ext cx="8946541" cy="3847977"/>
          </a:xfrm>
        </p:spPr>
        <p:txBody>
          <a:bodyPr>
            <a:normAutofit/>
          </a:bodyPr>
          <a:lstStyle/>
          <a:p>
            <a:r>
              <a:rPr lang="en-US" dirty="0"/>
              <a:t>These projects are part of the Building &amp; Grounds Maintenance line.  Projected projects for FY25 are:</a:t>
            </a:r>
          </a:p>
          <a:p>
            <a:pPr lvl="1"/>
            <a:r>
              <a:rPr lang="en-US" dirty="0"/>
              <a:t>NHS North Bleacher repairs – This addresses issues raised by this year’s gym inspections.</a:t>
            </a:r>
          </a:p>
          <a:p>
            <a:pPr lvl="1"/>
            <a:r>
              <a:rPr lang="en-US" dirty="0"/>
              <a:t>Bicentennial Elementary – add five unit ventilators to HVAC Control system.</a:t>
            </a:r>
          </a:p>
          <a:p>
            <a:pPr lvl="1"/>
            <a:r>
              <a:rPr lang="en-US" dirty="0"/>
              <a:t>New Searles Elementary – Replace rooftop exhaust fans. </a:t>
            </a:r>
          </a:p>
          <a:p>
            <a:pPr lvl="1"/>
            <a:r>
              <a:rPr lang="en-US" dirty="0"/>
              <a:t>New Searles, Amherst Street, Mt. Pleasant – Replace “base mount” circulating pumps.</a:t>
            </a:r>
          </a:p>
        </p:txBody>
      </p:sp>
      <p:sp>
        <p:nvSpPr>
          <p:cNvPr id="5" name="Slide Number Placeholder 4"/>
          <p:cNvSpPr>
            <a:spLocks noGrp="1"/>
          </p:cNvSpPr>
          <p:nvPr>
            <p:ph type="sldNum" sz="quarter" idx="12"/>
          </p:nvPr>
        </p:nvSpPr>
        <p:spPr/>
        <p:txBody>
          <a:bodyPr/>
          <a:lstStyle/>
          <a:p>
            <a:fld id="{06E4D1E0-CD2F-4B8E-8C25-362FCC7E99C3}" type="slidenum">
              <a:rPr lang="en-US" smtClean="0"/>
              <a:t>9</a:t>
            </a:fld>
            <a:endParaRPr lang="en-US"/>
          </a:p>
        </p:txBody>
      </p:sp>
    </p:spTree>
    <p:extLst>
      <p:ext uri="{BB962C8B-B14F-4D97-AF65-F5344CB8AC3E}">
        <p14:creationId xmlns:p14="http://schemas.microsoft.com/office/powerpoint/2010/main" val="36783550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16831</TotalTime>
  <Words>1262</Words>
  <Application>Microsoft Office PowerPoint</Application>
  <PresentationFormat>Widescreen</PresentationFormat>
  <Paragraphs>93</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Wingdings</vt:lpstr>
      <vt:lpstr>Office Theme</vt:lpstr>
      <vt:lpstr>Plant Operations  FY25 Budget Overview  Shawn M. Smith, Director</vt:lpstr>
      <vt:lpstr>Plant Operations Responsibilities</vt:lpstr>
      <vt:lpstr>Plant Operations Budget Rationale</vt:lpstr>
      <vt:lpstr>Goals in Developing FY25 Budget</vt:lpstr>
      <vt:lpstr>FY25 Budget Request Overview</vt:lpstr>
      <vt:lpstr>FY25 Budget Request Overview (continued)</vt:lpstr>
      <vt:lpstr>FY25 Budget Request  Contracted Services</vt:lpstr>
      <vt:lpstr>FY25 Budget Request  HVAC Maintenance</vt:lpstr>
      <vt:lpstr>FY25 Budget Request  Major Repairs</vt:lpstr>
      <vt:lpstr>FY25 Budget Request  Equipment </vt:lpstr>
      <vt:lpstr>Other Funding Sources</vt:lpstr>
      <vt:lpstr>Other Funding Sources</vt:lpstr>
      <vt:lpstr>Capital Program</vt:lpstr>
      <vt:lpstr>Other Funding Sources </vt:lpstr>
      <vt:lpstr>Solar on Schools</vt:lpstr>
      <vt:lpstr>Thank You,   Questions/Comments?</vt:lpstr>
    </vt:vector>
  </TitlesOfParts>
  <Company>Nashua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Plant Operations FY22 Budget Overview</dc:title>
  <dc:creator>Shawn Smith</dc:creator>
  <cp:lastModifiedBy>Tara Kinsella</cp:lastModifiedBy>
  <cp:revision>72</cp:revision>
  <cp:lastPrinted>2024-04-10T14:49:52Z</cp:lastPrinted>
  <dcterms:created xsi:type="dcterms:W3CDTF">2021-02-23T18:56:06Z</dcterms:created>
  <dcterms:modified xsi:type="dcterms:W3CDTF">2024-04-10T16:18:54Z</dcterms:modified>
</cp:coreProperties>
</file>